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4"/>
  </p:notesMasterIdLst>
  <p:handoutMasterIdLst>
    <p:handoutMasterId r:id="rId15"/>
  </p:handoutMasterIdLst>
  <p:sldIdLst>
    <p:sldId id="282" r:id="rId5"/>
    <p:sldId id="371" r:id="rId6"/>
    <p:sldId id="372" r:id="rId7"/>
    <p:sldId id="373" r:id="rId8"/>
    <p:sldId id="375" r:id="rId9"/>
    <p:sldId id="374" r:id="rId10"/>
    <p:sldId id="354" r:id="rId11"/>
    <p:sldId id="361" r:id="rId12"/>
    <p:sldId id="296" r:id="rId13"/>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3" autoAdjust="0"/>
    <p:restoredTop sz="94631" autoAdjust="0"/>
  </p:normalViewPr>
  <p:slideViewPr>
    <p:cSldViewPr snapToGrid="0">
      <p:cViewPr varScale="1">
        <p:scale>
          <a:sx n="111" d="100"/>
          <a:sy n="111" d="100"/>
        </p:scale>
        <p:origin x="928" y="20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en-US" sz="4400" b="1" dirty="0">
                <a:latin typeface="Calibri" panose="020F0502020204030204" pitchFamily="34" charset="0"/>
                <a:cs typeface="Calibri" panose="020F0502020204030204" pitchFamily="34" charset="0"/>
              </a:rPr>
              <a:t>7</a:t>
            </a:r>
            <a:r>
              <a:rPr lang="ru-RU" sz="4400" b="1" dirty="0">
                <a:latin typeface="Calibri" panose="020F0502020204030204" pitchFamily="34" charset="0"/>
                <a:cs typeface="Calibri" panose="020F0502020204030204" pitchFamily="34" charset="0"/>
              </a:rPr>
              <a:t>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05404" y="1608881"/>
            <a:ext cx="11566258" cy="493797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астық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жинаудан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кейінгі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өңдеу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механикаландыру</a:t>
            </a:r>
            <a:r>
              <a:rPr lang="ru-RU" sz="1600" dirty="0">
                <a:solidFill>
                  <a:schemeClr val="tx1"/>
                </a:solidFill>
                <a:latin typeface="Calibri" panose="020F0502020204030204" pitchFamily="34" charset="0"/>
                <a:cs typeface="Calibri" panose="020F0502020204030204" pitchFamily="34" charset="0"/>
              </a:rPr>
              <a:t> мен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зерттеу</a:t>
            </a:r>
            <a:r>
              <a:rPr lang="ru-RU" sz="1600" dirty="0">
                <a:solidFill>
                  <a:schemeClr val="tx1"/>
                </a:solidFill>
                <a:latin typeface="Calibri" panose="020F0502020204030204" pitchFamily="34" charset="0"/>
                <a:cs typeface="Calibri" panose="020F0502020204030204" pitchFamily="34" charset="0"/>
              </a:rPr>
              <a:t>.</a:t>
            </a:r>
            <a:endParaRPr lang="en-US" sz="1600"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астық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жинаудан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кейінгі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өңдеу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басқару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оңтайландырумен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танысу</a:t>
            </a:r>
            <a:r>
              <a:rPr lang="ru-RU" sz="1600" dirty="0">
                <a:solidFill>
                  <a:schemeClr val="tx1"/>
                </a:solidFill>
                <a:latin typeface="Calibri" panose="020F0502020204030204" pitchFamily="34" charset="0"/>
                <a:cs typeface="Calibri" panose="020F0502020204030204" pitchFamily="34" charset="0"/>
              </a:rPr>
              <a:t>.</a:t>
            </a:r>
            <a:endParaRPr lang="en-US" sz="1600" dirty="0">
              <a:solidFill>
                <a:schemeClr val="tx1"/>
              </a:solidFill>
              <a:latin typeface="Calibri" panose="020F0502020204030204" pitchFamily="34" charset="0"/>
              <a:cs typeface="Calibri" panose="020F0502020204030204" pitchFamily="34" charset="0"/>
            </a:endParaRPr>
          </a:p>
          <a:p>
            <a:pPr algn="just"/>
            <a:endParaRPr lang="ru-RU" sz="1600" dirty="0">
              <a:solidFill>
                <a:schemeClr val="tx1"/>
              </a:solidFill>
              <a:latin typeface="Calibri" panose="020F0502020204030204" pitchFamily="34" charset="0"/>
              <a:cs typeface="Calibri" panose="020F0502020204030204" pitchFamily="34" charset="0"/>
            </a:endParaRPr>
          </a:p>
          <a:p>
            <a:pPr algn="just"/>
            <a:r>
              <a:rPr lang="ru-RU" sz="1600" b="1" dirty="0">
                <a:solidFill>
                  <a:schemeClr val="tx1"/>
                </a:solidFill>
                <a:latin typeface="Calibri" panose="020F0502020204030204" pitchFamily="34" charset="0"/>
                <a:cs typeface="Calibri" panose="020F0502020204030204" pitchFamily="34" charset="0"/>
              </a:rPr>
              <a:t>	7.1 </a:t>
            </a:r>
            <a:r>
              <a:rPr lang="ru-RU" sz="1600" b="1" dirty="0" err="1">
                <a:solidFill>
                  <a:schemeClr val="tx1"/>
                </a:solidFill>
                <a:latin typeface="Calibri" panose="020F0502020204030204" pitchFamily="34" charset="0"/>
                <a:cs typeface="Calibri" panose="020F0502020204030204" pitchFamily="34" charset="0"/>
              </a:rPr>
              <a:t>Астық</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жинаудан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кейінгі</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өңдеу</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процестерін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механикаландыру</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және</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автоматтандыру</a:t>
            </a:r>
            <a:endParaRPr lang="ru-RU" sz="1600" b="1" dirty="0">
              <a:solidFill>
                <a:schemeClr val="tx1"/>
              </a:solidFill>
              <a:latin typeface="Calibri" panose="020F0502020204030204" pitchFamily="34" charset="0"/>
              <a:cs typeface="Calibri" panose="020F0502020204030204" pitchFamily="34" charset="0"/>
            </a:endParaRPr>
          </a:p>
          <a:p>
            <a:pPr algn="just"/>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Астықты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жинаудан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кейінгі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тазалау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жасанды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кептіру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стационарлық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астық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тазалау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кептіру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станциялары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Бұл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пункттер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өнімділігі</a:t>
            </a:r>
            <a:r>
              <a:rPr lang="ru-RU" sz="1600" dirty="0">
                <a:solidFill>
                  <a:schemeClr val="tx1"/>
                </a:solidFill>
                <a:latin typeface="Calibri" panose="020F0502020204030204" pitchFamily="34" charset="0"/>
                <a:cs typeface="Calibri" panose="020F0502020204030204" pitchFamily="34" charset="0"/>
              </a:rPr>
              <a:t> 10...100 т/</a:t>
            </a:r>
            <a:r>
              <a:rPr lang="ru-RU" sz="1600" dirty="0" err="1">
                <a:solidFill>
                  <a:schemeClr val="tx1"/>
                </a:solidFill>
                <a:latin typeface="Calibri" panose="020F0502020204030204" pitchFamily="34" charset="0"/>
                <a:cs typeface="Calibri" panose="020F0502020204030204" pitchFamily="34" charset="0"/>
              </a:rPr>
              <a:t>сағ</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болатын</a:t>
            </a:r>
            <a:r>
              <a:rPr lang="ru-RU" sz="1600" dirty="0">
                <a:solidFill>
                  <a:schemeClr val="tx1"/>
                </a:solidFill>
                <a:latin typeface="Calibri" panose="020F0502020204030204" pitchFamily="34" charset="0"/>
                <a:cs typeface="Calibri" panose="020F0502020204030204" pitchFamily="34" charset="0"/>
              </a:rPr>
              <a:t> ЗАВ </a:t>
            </a:r>
            <a:r>
              <a:rPr lang="ru-RU" sz="1600" dirty="0" err="1">
                <a:solidFill>
                  <a:schemeClr val="tx1"/>
                </a:solidFill>
                <a:latin typeface="Calibri" panose="020F0502020204030204" pitchFamily="34" charset="0"/>
                <a:cs typeface="Calibri" panose="020F0502020204030204" pitchFamily="34" charset="0"/>
              </a:rPr>
              <a:t>типті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астық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тазалау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қондырғылары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тазалау-кептіру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кешендері</a:t>
            </a:r>
            <a:r>
              <a:rPr lang="ru-RU" sz="1600" dirty="0">
                <a:solidFill>
                  <a:schemeClr val="tx1"/>
                </a:solidFill>
                <a:latin typeface="Calibri" panose="020F0502020204030204" pitchFamily="34" charset="0"/>
                <a:cs typeface="Calibri" panose="020F0502020204030204" pitchFamily="34" charset="0"/>
              </a:rPr>
              <a:t> (КЗС</a:t>
            </a:r>
            <a:r>
              <a:rPr lang="en"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типті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өнімділігі</a:t>
            </a:r>
            <a:r>
              <a:rPr lang="ru-RU" sz="1600" dirty="0">
                <a:solidFill>
                  <a:schemeClr val="tx1"/>
                </a:solidFill>
                <a:latin typeface="Calibri" panose="020F0502020204030204" pitchFamily="34" charset="0"/>
                <a:cs typeface="Calibri" panose="020F0502020204030204" pitchFamily="34" charset="0"/>
              </a:rPr>
              <a:t> 100 </a:t>
            </a:r>
            <a:r>
              <a:rPr lang="ru-RU" sz="1600" dirty="0" err="1">
                <a:solidFill>
                  <a:schemeClr val="tx1"/>
                </a:solidFill>
                <a:latin typeface="Calibri" panose="020F0502020204030204" pitchFamily="34" charset="0"/>
                <a:cs typeface="Calibri" panose="020F0502020204030204" pitchFamily="34" charset="0"/>
              </a:rPr>
              <a:t>тоннаға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дейін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желдетілетін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бункерлер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қарастырылған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Өндірістік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желілер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агрегаттар</a:t>
            </a:r>
            <a:r>
              <a:rPr lang="ru-RU" sz="1600" dirty="0">
                <a:solidFill>
                  <a:schemeClr val="tx1"/>
                </a:solidFill>
                <a:latin typeface="Calibri" panose="020F0502020204030204" pitchFamily="34" charset="0"/>
                <a:cs typeface="Calibri" panose="020F0502020204030204" pitchFamily="34" charset="0"/>
              </a:rPr>
              <a:t> мен </a:t>
            </a:r>
            <a:r>
              <a:rPr lang="ru-RU" sz="1600" dirty="0" err="1">
                <a:solidFill>
                  <a:schemeClr val="tx1"/>
                </a:solidFill>
                <a:latin typeface="Calibri" panose="020F0502020204030204" pitchFamily="34" charset="0"/>
                <a:cs typeface="Calibri" panose="020F0502020204030204" pitchFamily="34" charset="0"/>
              </a:rPr>
              <a:t>кешендер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жақсы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электрлендірілген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автоматтандырылған</a:t>
            </a:r>
            <a:r>
              <a:rPr lang="ru-RU" sz="1600" dirty="0">
                <a:solidFill>
                  <a:schemeClr val="tx1"/>
                </a:solidFill>
                <a:latin typeface="Calibri" panose="020F0502020204030204" pitchFamily="34" charset="0"/>
                <a:cs typeface="Calibri" panose="020F0502020204030204" pitchFamily="34" charset="0"/>
              </a:rPr>
              <a:t>.</a:t>
            </a:r>
          </a:p>
          <a:p>
            <a:pPr algn="just"/>
            <a:r>
              <a:rPr lang="ru-RU" sz="1600" b="1" i="0" dirty="0">
                <a:solidFill>
                  <a:schemeClr val="tx1"/>
                </a:solidFill>
                <a:effectLst/>
                <a:latin typeface="Calibri" panose="020F0502020204030204" pitchFamily="34" charset="0"/>
                <a:cs typeface="Calibri" panose="020F0502020204030204" pitchFamily="34" charset="0"/>
              </a:rPr>
              <a:t>	7.2 </a:t>
            </a:r>
            <a:r>
              <a:rPr lang="ru-RU" sz="1600" b="1" i="0" dirty="0" err="1">
                <a:solidFill>
                  <a:schemeClr val="tx1"/>
                </a:solidFill>
                <a:effectLst/>
                <a:latin typeface="Calibri" panose="020F0502020204030204" pitchFamily="34" charset="0"/>
                <a:cs typeface="Calibri" panose="020F0502020204030204" pitchFamily="34" charset="0"/>
              </a:rPr>
              <a:t>Астықты</a:t>
            </a:r>
            <a:r>
              <a:rPr lang="ru-RU" sz="1600" b="1" i="0" dirty="0">
                <a:solidFill>
                  <a:schemeClr val="tx1"/>
                </a:solidFill>
                <a:effectLst/>
                <a:latin typeface="Calibri" panose="020F0502020204030204" pitchFamily="34" charset="0"/>
                <a:cs typeface="Calibri" panose="020F0502020204030204" pitchFamily="34" charset="0"/>
              </a:rPr>
              <a:t> </a:t>
            </a:r>
            <a:r>
              <a:rPr lang="ru-RU" sz="1600" b="1" i="0" dirty="0" err="1">
                <a:solidFill>
                  <a:schemeClr val="tx1"/>
                </a:solidFill>
                <a:effectLst/>
                <a:latin typeface="Calibri" panose="020F0502020204030204" pitchFamily="34" charset="0"/>
                <a:cs typeface="Calibri" panose="020F0502020204030204" pitchFamily="34" charset="0"/>
              </a:rPr>
              <a:t>тазалау</a:t>
            </a:r>
            <a:r>
              <a:rPr lang="ru-RU" sz="1600" b="1" i="0" dirty="0">
                <a:solidFill>
                  <a:schemeClr val="tx1"/>
                </a:solidFill>
                <a:effectLst/>
                <a:latin typeface="Calibri" panose="020F0502020204030204" pitchFamily="34" charset="0"/>
                <a:cs typeface="Calibri" panose="020F0502020204030204" pitchFamily="34" charset="0"/>
              </a:rPr>
              <a:t> </a:t>
            </a:r>
            <a:r>
              <a:rPr lang="ru-RU" sz="1600" b="1" i="0" dirty="0" err="1">
                <a:solidFill>
                  <a:schemeClr val="tx1"/>
                </a:solidFill>
                <a:effectLst/>
                <a:latin typeface="Calibri" panose="020F0502020204030204" pitchFamily="34" charset="0"/>
                <a:cs typeface="Calibri" panose="020F0502020204030204" pitchFamily="34" charset="0"/>
              </a:rPr>
              <a:t>және</a:t>
            </a:r>
            <a:r>
              <a:rPr lang="ru-RU" sz="1600" b="1" i="0" dirty="0">
                <a:solidFill>
                  <a:schemeClr val="tx1"/>
                </a:solidFill>
                <a:effectLst/>
                <a:latin typeface="Calibri" panose="020F0502020204030204" pitchFamily="34" charset="0"/>
                <a:cs typeface="Calibri" panose="020F0502020204030204" pitchFamily="34" charset="0"/>
              </a:rPr>
              <a:t> </a:t>
            </a:r>
            <a:r>
              <a:rPr lang="ru-RU" sz="1600" b="1" i="0" dirty="0" err="1">
                <a:solidFill>
                  <a:schemeClr val="tx1"/>
                </a:solidFill>
                <a:effectLst/>
                <a:latin typeface="Calibri" panose="020F0502020204030204" pitchFamily="34" charset="0"/>
                <a:cs typeface="Calibri" panose="020F0502020204030204" pitchFamily="34" charset="0"/>
              </a:rPr>
              <a:t>сұрыптау</a:t>
            </a:r>
            <a:r>
              <a:rPr lang="ru-RU" sz="1600" b="1" i="0" dirty="0">
                <a:solidFill>
                  <a:schemeClr val="tx1"/>
                </a:solidFill>
                <a:effectLst/>
                <a:latin typeface="Calibri" panose="020F0502020204030204" pitchFamily="34" charset="0"/>
                <a:cs typeface="Calibri" panose="020F0502020204030204" pitchFamily="34" charset="0"/>
              </a:rPr>
              <a:t> </a:t>
            </a:r>
            <a:r>
              <a:rPr lang="ru-RU" sz="1600" b="1" i="0" dirty="0" err="1">
                <a:solidFill>
                  <a:schemeClr val="tx1"/>
                </a:solidFill>
                <a:effectLst/>
                <a:latin typeface="Calibri" panose="020F0502020204030204" pitchFamily="34" charset="0"/>
                <a:cs typeface="Calibri" panose="020F0502020204030204" pitchFamily="34" charset="0"/>
              </a:rPr>
              <a:t>процестерін</a:t>
            </a:r>
            <a:r>
              <a:rPr lang="ru-RU" sz="1600" b="1" i="0" dirty="0">
                <a:solidFill>
                  <a:schemeClr val="tx1"/>
                </a:solidFill>
                <a:effectLst/>
                <a:latin typeface="Calibri" panose="020F0502020204030204" pitchFamily="34" charset="0"/>
                <a:cs typeface="Calibri" panose="020F0502020204030204" pitchFamily="34" charset="0"/>
              </a:rPr>
              <a:t> </a:t>
            </a:r>
            <a:r>
              <a:rPr lang="ru-RU" sz="1600" b="1" i="0" dirty="0" err="1">
                <a:solidFill>
                  <a:schemeClr val="tx1"/>
                </a:solidFill>
                <a:effectLst/>
                <a:latin typeface="Calibri" panose="020F0502020204030204" pitchFamily="34" charset="0"/>
                <a:cs typeface="Calibri" panose="020F0502020204030204" pitchFamily="34" charset="0"/>
              </a:rPr>
              <a:t>автоматтандыру</a:t>
            </a:r>
            <a:endParaRPr lang="ru-RU" sz="1600" b="1" i="0" dirty="0">
              <a:solidFill>
                <a:schemeClr val="tx1"/>
              </a:solidFill>
              <a:effectLst/>
              <a:latin typeface="Calibri" panose="020F0502020204030204" pitchFamily="34" charset="0"/>
              <a:cs typeface="Calibri" panose="020F0502020204030204" pitchFamily="34" charset="0"/>
            </a:endParaRPr>
          </a:p>
          <a:p>
            <a:pPr algn="just"/>
            <a:r>
              <a:rPr lang="ru-RU" sz="1600" i="0" dirty="0">
                <a:solidFill>
                  <a:schemeClr val="tx1"/>
                </a:solidFill>
                <a:effectLst/>
                <a:latin typeface="Calibri" panose="020F0502020204030204" pitchFamily="34" charset="0"/>
                <a:cs typeface="Calibri" panose="020F0502020204030204" pitchFamily="34" charset="0"/>
              </a:rPr>
              <a:t>	КЗС</a:t>
            </a:r>
            <a:r>
              <a:rPr lang="en" sz="1600" i="0" dirty="0">
                <a:solidFill>
                  <a:schemeClr val="tx1"/>
                </a:solidFill>
                <a:effectLst/>
                <a:latin typeface="Calibri" panose="020F0502020204030204" pitchFamily="34" charset="0"/>
                <a:cs typeface="Calibri" panose="020F0502020204030204" pitchFamily="34" charset="0"/>
              </a:rPr>
              <a:t>-20Sh </a:t>
            </a:r>
            <a:r>
              <a:rPr lang="ru-RU" sz="1600" i="0" dirty="0" err="1">
                <a:solidFill>
                  <a:schemeClr val="tx1"/>
                </a:solidFill>
                <a:effectLst/>
                <a:latin typeface="Calibri" panose="020F0502020204030204" pitchFamily="34" charset="0"/>
                <a:cs typeface="Calibri" panose="020F0502020204030204" pitchFamily="34" charset="0"/>
              </a:rPr>
              <a:t>кешені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бұршақ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дәнді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дақылдарды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жинағаннан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кейін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өңдеуге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арналған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Кешен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тазалау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кептіру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бөлімдерінен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тұрады</a:t>
            </a:r>
            <a:r>
              <a:rPr lang="ru-RU" sz="1600" i="0" dirty="0">
                <a:solidFill>
                  <a:schemeClr val="tx1"/>
                </a:solidFill>
                <a:effectLst/>
                <a:latin typeface="Calibri" panose="020F0502020204030204" pitchFamily="34" charset="0"/>
                <a:cs typeface="Calibri" panose="020F0502020204030204" pitchFamily="34" charset="0"/>
              </a:rPr>
              <a:t> (7.1 </a:t>
            </a:r>
            <a:r>
              <a:rPr lang="ru-RU" sz="1600" i="0" dirty="0" err="1">
                <a:solidFill>
                  <a:schemeClr val="tx1"/>
                </a:solidFill>
                <a:effectLst/>
                <a:latin typeface="Calibri" panose="020F0502020204030204" pitchFamily="34" charset="0"/>
                <a:cs typeface="Calibri" panose="020F0502020204030204" pitchFamily="34" charset="0"/>
              </a:rPr>
              <a:t>сурет</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тазалау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бөліміне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бөгет</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шұңқыры</a:t>
            </a:r>
            <a:r>
              <a:rPr lang="ru-RU" sz="1600" i="0" dirty="0">
                <a:solidFill>
                  <a:schemeClr val="tx1"/>
                </a:solidFill>
                <a:effectLst/>
                <a:latin typeface="Calibri" panose="020F0502020204030204" pitchFamily="34" charset="0"/>
                <a:cs typeface="Calibri" panose="020F0502020204030204" pitchFamily="34" charset="0"/>
              </a:rPr>
              <a:t> 17, вагон </a:t>
            </a:r>
            <a:r>
              <a:rPr lang="ru-RU" sz="1600" i="0" dirty="0" err="1">
                <a:solidFill>
                  <a:schemeClr val="tx1"/>
                </a:solidFill>
                <a:effectLst/>
                <a:latin typeface="Calibri" panose="020F0502020204030204" pitchFamily="34" charset="0"/>
                <a:cs typeface="Calibri" panose="020F0502020204030204" pitchFamily="34" charset="0"/>
              </a:rPr>
              <a:t>көтергіш</a:t>
            </a:r>
            <a:r>
              <a:rPr lang="ru-RU" sz="1600" i="0" dirty="0">
                <a:solidFill>
                  <a:schemeClr val="tx1"/>
                </a:solidFill>
                <a:effectLst/>
                <a:latin typeface="Calibri" panose="020F0502020204030204" pitchFamily="34" charset="0"/>
                <a:cs typeface="Calibri" panose="020F0502020204030204" pitchFamily="34" charset="0"/>
              </a:rPr>
              <a:t> 16, </a:t>
            </a:r>
            <a:r>
              <a:rPr lang="ru-RU" sz="1600" i="0" dirty="0" err="1">
                <a:solidFill>
                  <a:schemeClr val="tx1"/>
                </a:solidFill>
                <a:effectLst/>
                <a:latin typeface="Calibri" panose="020F0502020204030204" pitchFamily="34" charset="0"/>
                <a:cs typeface="Calibri" panose="020F0502020204030204" pitchFamily="34" charset="0"/>
              </a:rPr>
              <a:t>екі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ағынды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тиеу</a:t>
            </a:r>
            <a:r>
              <a:rPr lang="ru-RU" sz="1600" i="0" dirty="0">
                <a:solidFill>
                  <a:schemeClr val="tx1"/>
                </a:solidFill>
                <a:effectLst/>
                <a:latin typeface="Calibri" panose="020F0502020204030204" pitchFamily="34" charset="0"/>
                <a:cs typeface="Calibri" panose="020F0502020204030204" pitchFamily="34" charset="0"/>
              </a:rPr>
              <a:t> элеваторы 5, </a:t>
            </a:r>
            <a:r>
              <a:rPr lang="ru-RU" sz="1600" i="0" dirty="0" err="1">
                <a:solidFill>
                  <a:schemeClr val="tx1"/>
                </a:solidFill>
                <a:effectLst/>
                <a:latin typeface="Calibri" panose="020F0502020204030204" pitchFamily="34" charset="0"/>
                <a:cs typeface="Calibri" panose="020F0502020204030204" pitchFamily="34" charset="0"/>
              </a:rPr>
              <a:t>біріншілік</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тазалау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машинасы</a:t>
            </a:r>
            <a:r>
              <a:rPr lang="ru-RU" sz="1600" i="0" dirty="0">
                <a:solidFill>
                  <a:schemeClr val="tx1"/>
                </a:solidFill>
                <a:effectLst/>
                <a:latin typeface="Calibri" panose="020F0502020204030204" pitchFamily="34" charset="0"/>
                <a:cs typeface="Calibri" panose="020F0502020204030204" pitchFamily="34" charset="0"/>
              </a:rPr>
              <a:t> 6, </a:t>
            </a:r>
            <a:r>
              <a:rPr lang="ru-RU" sz="1600" i="0" dirty="0" err="1">
                <a:solidFill>
                  <a:schemeClr val="tx1"/>
                </a:solidFill>
                <a:effectLst/>
                <a:latin typeface="Calibri" panose="020F0502020204030204" pitchFamily="34" charset="0"/>
                <a:cs typeface="Calibri" panose="020F0502020204030204" pitchFamily="34" charset="0"/>
              </a:rPr>
              <a:t>ауа</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сүзгі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машиналары</a:t>
            </a:r>
            <a:r>
              <a:rPr lang="ru-RU" sz="1600" i="0" dirty="0">
                <a:solidFill>
                  <a:schemeClr val="tx1"/>
                </a:solidFill>
                <a:effectLst/>
                <a:latin typeface="Calibri" panose="020F0502020204030204" pitchFamily="34" charset="0"/>
                <a:cs typeface="Calibri" panose="020F0502020204030204" pitchFamily="34" charset="0"/>
              </a:rPr>
              <a:t> 4, тор </a:t>
            </a:r>
            <a:r>
              <a:rPr lang="ru-RU" sz="1600" i="0" dirty="0" err="1">
                <a:solidFill>
                  <a:schemeClr val="tx1"/>
                </a:solidFill>
                <a:effectLst/>
                <a:latin typeface="Calibri" panose="020F0502020204030204" pitchFamily="34" charset="0"/>
                <a:cs typeface="Calibri" panose="020F0502020204030204" pitchFamily="34" charset="0"/>
              </a:rPr>
              <a:t>қондырғысы</a:t>
            </a:r>
            <a:r>
              <a:rPr lang="ru-RU" sz="1600" i="0" dirty="0">
                <a:solidFill>
                  <a:schemeClr val="tx1"/>
                </a:solidFill>
                <a:effectLst/>
                <a:latin typeface="Calibri" panose="020F0502020204030204" pitchFamily="34" charset="0"/>
                <a:cs typeface="Calibri" panose="020F0502020204030204" pitchFamily="34" charset="0"/>
              </a:rPr>
              <a:t> 1, </a:t>
            </a:r>
            <a:r>
              <a:rPr lang="ru-RU" sz="1600" i="0" dirty="0" err="1">
                <a:solidFill>
                  <a:schemeClr val="tx1"/>
                </a:solidFill>
                <a:effectLst/>
                <a:latin typeface="Calibri" panose="020F0502020204030204" pitchFamily="34" charset="0"/>
                <a:cs typeface="Calibri" panose="020F0502020204030204" pitchFamily="34" charset="0"/>
              </a:rPr>
              <a:t>орталықтандырылған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аспирациялық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жүйе</a:t>
            </a:r>
            <a:r>
              <a:rPr lang="ru-RU" sz="1600" i="0" dirty="0">
                <a:solidFill>
                  <a:schemeClr val="tx1"/>
                </a:solidFill>
                <a:effectLst/>
                <a:latin typeface="Calibri" panose="020F0502020204030204" pitchFamily="34" charset="0"/>
                <a:cs typeface="Calibri" panose="020F0502020204030204" pitchFamily="34" charset="0"/>
              </a:rPr>
              <a:t> 3, </a:t>
            </a:r>
            <a:r>
              <a:rPr lang="ru-RU" sz="1600" i="0" dirty="0" err="1">
                <a:solidFill>
                  <a:schemeClr val="tx1"/>
                </a:solidFill>
                <a:effectLst/>
                <a:latin typeface="Calibri" panose="020F0502020204030204" pitchFamily="34" charset="0"/>
                <a:cs typeface="Calibri" panose="020F0502020204030204" pitchFamily="34" charset="0"/>
              </a:rPr>
              <a:t>тасымалдау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конвейерлері</a:t>
            </a:r>
            <a:r>
              <a:rPr lang="ru-RU" sz="1600" i="0" dirty="0">
                <a:solidFill>
                  <a:schemeClr val="tx1"/>
                </a:solidFill>
                <a:effectLst/>
                <a:latin typeface="Calibri" panose="020F0502020204030204" pitchFamily="34" charset="0"/>
                <a:cs typeface="Calibri" panose="020F0502020204030204" pitchFamily="34" charset="0"/>
              </a:rPr>
              <a:t> 2,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тазалау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бөліміне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кіреді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қоқыс</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конвейері</a:t>
            </a:r>
            <a:r>
              <a:rPr lang="ru-RU" sz="1600" i="0" dirty="0">
                <a:solidFill>
                  <a:schemeClr val="tx1"/>
                </a:solidFill>
                <a:effectLst/>
                <a:latin typeface="Calibri" panose="020F0502020204030204" pitchFamily="34" charset="0"/>
                <a:cs typeface="Calibri" panose="020F0502020204030204" pitchFamily="34" charset="0"/>
              </a:rPr>
              <a:t> 19,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құбырларының</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жиынтығы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блоктық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бункерлер</a:t>
            </a:r>
            <a:r>
              <a:rPr lang="ru-RU" sz="1600" i="0" dirty="0">
                <a:solidFill>
                  <a:schemeClr val="tx1"/>
                </a:solidFill>
                <a:effectLst/>
                <a:latin typeface="Calibri" panose="020F0502020204030204" pitchFamily="34" charset="0"/>
                <a:cs typeface="Calibri" panose="020F0502020204030204" pitchFamily="34" charset="0"/>
              </a:rPr>
              <a:t>: 22 </a:t>
            </a:r>
            <a:r>
              <a:rPr lang="ru-RU" sz="1600" i="0" dirty="0" err="1">
                <a:solidFill>
                  <a:schemeClr val="tx1"/>
                </a:solidFill>
                <a:effectLst/>
                <a:latin typeface="Calibri" panose="020F0502020204030204" pitchFamily="34" charset="0"/>
                <a:cs typeface="Calibri" panose="020F0502020204030204" pitchFamily="34" charset="0"/>
              </a:rPr>
              <a:t>тазартылған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21 </a:t>
            </a:r>
            <a:r>
              <a:rPr lang="ru-RU" sz="1600" i="0" dirty="0" err="1">
                <a:solidFill>
                  <a:schemeClr val="tx1"/>
                </a:solidFill>
                <a:effectLst/>
                <a:latin typeface="Calibri" panose="020F0502020204030204" pitchFamily="34" charset="0"/>
                <a:cs typeface="Calibri" panose="020F0502020204030204" pitchFamily="34" charset="0"/>
              </a:rPr>
              <a:t>қалдық</a:t>
            </a:r>
            <a:r>
              <a:rPr lang="ru-RU" sz="1600" i="0" dirty="0">
                <a:solidFill>
                  <a:schemeClr val="tx1"/>
                </a:solidFill>
                <a:effectLst/>
                <a:latin typeface="Calibri" panose="020F0502020204030204" pitchFamily="34" charset="0"/>
                <a:cs typeface="Calibri" panose="020F0502020204030204" pitchFamily="34" charset="0"/>
              </a:rPr>
              <a:t>, 20 </a:t>
            </a:r>
            <a:r>
              <a:rPr lang="ru-RU" sz="1600" i="0" dirty="0" err="1">
                <a:solidFill>
                  <a:schemeClr val="tx1"/>
                </a:solidFill>
                <a:effectLst/>
                <a:latin typeface="Calibri" panose="020F0502020204030204" pitchFamily="34" charset="0"/>
                <a:cs typeface="Calibri" panose="020F0502020204030204" pitchFamily="34" charset="0"/>
              </a:rPr>
              <a:t>жем</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18 </a:t>
            </a:r>
            <a:r>
              <a:rPr lang="ru-RU" sz="1600" i="0" dirty="0" err="1">
                <a:solidFill>
                  <a:schemeClr val="tx1"/>
                </a:solidFill>
                <a:effectLst/>
                <a:latin typeface="Calibri" panose="020F0502020204030204" pitchFamily="34" charset="0"/>
                <a:cs typeface="Calibri" panose="020F0502020204030204" pitchFamily="34" charset="0"/>
              </a:rPr>
              <a:t>резервтік</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барлық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машиналар</a:t>
            </a:r>
            <a:r>
              <a:rPr lang="ru-RU" sz="1600" i="0" dirty="0">
                <a:solidFill>
                  <a:schemeClr val="tx1"/>
                </a:solidFill>
                <a:effectLst/>
                <a:latin typeface="Calibri" panose="020F0502020204030204" pitchFamily="34" charset="0"/>
                <a:cs typeface="Calibri" panose="020F0502020204030204" pitchFamily="34" charset="0"/>
              </a:rPr>
              <a:t> мен </a:t>
            </a:r>
            <a:r>
              <a:rPr lang="ru-RU" sz="1600" i="0" dirty="0" err="1">
                <a:solidFill>
                  <a:schemeClr val="tx1"/>
                </a:solidFill>
                <a:effectLst/>
                <a:latin typeface="Calibri" panose="020F0502020204030204" pitchFamily="34" charset="0"/>
                <a:cs typeface="Calibri" panose="020F0502020204030204" pitchFamily="34" charset="0"/>
              </a:rPr>
              <a:t>басқару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пульттері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бір</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уақытта</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тіреуіш</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құрылым</a:t>
            </a:r>
            <a:r>
              <a:rPr lang="ru-RU" sz="1600" i="0" dirty="0">
                <a:solidFill>
                  <a:schemeClr val="tx1"/>
                </a:solidFill>
                <a:effectLst/>
                <a:latin typeface="Calibri" panose="020F0502020204030204" pitchFamily="34" charset="0"/>
                <a:cs typeface="Calibri" panose="020F0502020204030204" pitchFamily="34" charset="0"/>
              </a:rPr>
              <a:t> мен </a:t>
            </a:r>
            <a:r>
              <a:rPr lang="ru-RU" sz="1600" i="0" dirty="0" err="1">
                <a:solidFill>
                  <a:schemeClr val="tx1"/>
                </a:solidFill>
                <a:effectLst/>
                <a:latin typeface="Calibri" panose="020F0502020204030204" pitchFamily="34" charset="0"/>
                <a:cs typeface="Calibri" panose="020F0502020204030204" pitchFamily="34" charset="0"/>
              </a:rPr>
              <a:t>контейнерлер</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қызметін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атқаратын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бункерлер</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блогына</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орнатылған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өңделген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астықты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аралық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сақтауға</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арналған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Кептіру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бөлімінде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екі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оқпан</a:t>
            </a:r>
            <a:r>
              <a:rPr lang="ru-RU" sz="1600" i="0" dirty="0">
                <a:solidFill>
                  <a:schemeClr val="tx1"/>
                </a:solidFill>
                <a:effectLst/>
                <a:latin typeface="Calibri" panose="020F0502020204030204" pitchFamily="34" charset="0"/>
                <a:cs typeface="Calibri" panose="020F0502020204030204" pitchFamily="34" charset="0"/>
              </a:rPr>
              <a:t> 10, 12, бес элеваторы 7, 9, 11, 13, 15, </a:t>
            </a:r>
            <a:r>
              <a:rPr lang="ru-RU" sz="1600" i="0" dirty="0" err="1">
                <a:solidFill>
                  <a:schemeClr val="tx1"/>
                </a:solidFill>
                <a:effectLst/>
                <a:latin typeface="Calibri" panose="020F0502020204030204" pitchFamily="34" charset="0"/>
                <a:cs typeface="Calibri" panose="020F0502020204030204" pitchFamily="34" charset="0"/>
              </a:rPr>
              <a:t>салқындату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колонналары</a:t>
            </a:r>
            <a:r>
              <a:rPr lang="ru-RU" sz="1600" i="0" dirty="0">
                <a:solidFill>
                  <a:schemeClr val="tx1"/>
                </a:solidFill>
                <a:effectLst/>
                <a:latin typeface="Calibri" panose="020F0502020204030204" pitchFamily="34" charset="0"/>
                <a:cs typeface="Calibri" panose="020F0502020204030204" pitchFamily="34" charset="0"/>
              </a:rPr>
              <a:t> 8, 14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басқару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станциясы</a:t>
            </a:r>
            <a:r>
              <a:rPr lang="ru-RU" sz="1600" i="0" dirty="0">
                <a:solidFill>
                  <a:schemeClr val="tx1"/>
                </a:solidFill>
                <a:effectLst/>
                <a:latin typeface="Calibri" panose="020F0502020204030204" pitchFamily="34" charset="0"/>
                <a:cs typeface="Calibri" panose="020F0502020204030204" pitchFamily="34" charset="0"/>
              </a:rPr>
              <a:t> бар СЗШ-16 </a:t>
            </a:r>
            <a:r>
              <a:rPr lang="ru-RU" sz="1600" i="0" dirty="0" err="1">
                <a:solidFill>
                  <a:schemeClr val="tx1"/>
                </a:solidFill>
                <a:effectLst/>
                <a:latin typeface="Calibri" panose="020F0502020204030204" pitchFamily="34" charset="0"/>
                <a:cs typeface="Calibri" panose="020F0502020204030204" pitchFamily="34" charset="0"/>
              </a:rPr>
              <a:t>кептіргіші</a:t>
            </a:r>
            <a:r>
              <a:rPr lang="ru-RU" sz="1600" i="0" dirty="0">
                <a:solidFill>
                  <a:schemeClr val="tx1"/>
                </a:solidFill>
                <a:effectLst/>
                <a:latin typeface="Calibri" panose="020F0502020204030204" pitchFamily="34" charset="0"/>
                <a:cs typeface="Calibri" panose="020F0502020204030204" pitchFamily="34" charset="0"/>
              </a:rPr>
              <a:t> бар. Технология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электрлік</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басқару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схемасы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кешеннің</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жеті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түрлі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нұсқада</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жұмыс</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істеу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мүмкіндігін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қамтамасыз</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етеді</a:t>
            </a:r>
            <a:r>
              <a:rPr lang="ru-RU" sz="1600" i="0" dirty="0">
                <a:solidFill>
                  <a:schemeClr val="tx1"/>
                </a:solidFill>
                <a:effectLst/>
                <a:latin typeface="Calibri" panose="020F0502020204030204" pitchFamily="34" charset="0"/>
                <a:cs typeface="Calibri" panose="020F0502020204030204" pitchFamily="34" charset="0"/>
              </a:rPr>
              <a:t>: параллель </a:t>
            </a:r>
            <a:r>
              <a:rPr lang="ru-RU" sz="1600" i="0" dirty="0" err="1">
                <a:solidFill>
                  <a:schemeClr val="tx1"/>
                </a:solidFill>
                <a:effectLst/>
                <a:latin typeface="Calibri" panose="020F0502020204030204" pitchFamily="34" charset="0"/>
                <a:cs typeface="Calibri" panose="020F0502020204030204" pitchFamily="34" charset="0"/>
              </a:rPr>
              <a:t>немесе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дәйекті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түрде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барлық</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немесе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жеке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машиналардың</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қатысуымен</a:t>
            </a:r>
            <a:r>
              <a:rPr lang="ru-RU" sz="1600" i="0" dirty="0">
                <a:solidFill>
                  <a:schemeClr val="tx1"/>
                </a:solidFill>
                <a:effectLst/>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вагон </a:t>
            </a:r>
            <a:r>
              <a:rPr lang="ru-RU" sz="1600" i="0" dirty="0" err="1">
                <a:solidFill>
                  <a:schemeClr val="tx1"/>
                </a:solidFill>
                <a:effectLst/>
                <a:latin typeface="Calibri" panose="020F0502020204030204" pitchFamily="34" charset="0"/>
                <a:cs typeface="Calibri" panose="020F0502020204030204" pitchFamily="34" charset="0"/>
              </a:rPr>
              <a:t>шанағынан</a:t>
            </a:r>
            <a:r>
              <a:rPr lang="ru-RU" sz="1600" i="0" dirty="0">
                <a:solidFill>
                  <a:schemeClr val="tx1"/>
                </a:solidFill>
                <a:effectLst/>
                <a:latin typeface="Calibri" panose="020F0502020204030204" pitchFamily="34" charset="0"/>
                <a:cs typeface="Calibri" panose="020F0502020204030204" pitchFamily="34" charset="0"/>
              </a:rPr>
              <a:t> вагон </a:t>
            </a:r>
            <a:r>
              <a:rPr lang="ru-RU" sz="1600" i="0" dirty="0" err="1">
                <a:solidFill>
                  <a:schemeClr val="tx1"/>
                </a:solidFill>
                <a:effectLst/>
                <a:latin typeface="Calibri" panose="020F0502020204030204" pitchFamily="34" charset="0"/>
                <a:cs typeface="Calibri" panose="020F0502020204030204" pitchFamily="34" charset="0"/>
              </a:rPr>
              <a:t>лифтінің</a:t>
            </a:r>
            <a:r>
              <a:rPr lang="ru-RU" sz="1600" i="0" dirty="0">
                <a:solidFill>
                  <a:schemeClr val="tx1"/>
                </a:solidFill>
                <a:effectLst/>
                <a:latin typeface="Calibri" panose="020F0502020204030204" pitchFamily="34" charset="0"/>
                <a:cs typeface="Calibri" panose="020F0502020204030204" pitchFamily="34" charset="0"/>
              </a:rPr>
              <a:t> 16 </a:t>
            </a:r>
            <a:r>
              <a:rPr lang="ru-RU" sz="1600" i="0" dirty="0" err="1">
                <a:solidFill>
                  <a:schemeClr val="tx1"/>
                </a:solidFill>
                <a:effectLst/>
                <a:latin typeface="Calibri" panose="020F0502020204030204" pitchFamily="34" charset="0"/>
                <a:cs typeface="Calibri" panose="020F0502020204030204" pitchFamily="34" charset="0"/>
              </a:rPr>
              <a:t>көмегімен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бөгет</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шұңқырына</a:t>
            </a:r>
            <a:r>
              <a:rPr lang="ru-RU" sz="1600" i="0" dirty="0">
                <a:solidFill>
                  <a:schemeClr val="tx1"/>
                </a:solidFill>
                <a:effectLst/>
                <a:latin typeface="Calibri" panose="020F0502020204030204" pitchFamily="34" charset="0"/>
                <a:cs typeface="Calibri" panose="020F0502020204030204" pitchFamily="34" charset="0"/>
              </a:rPr>
              <a:t> 17 </a:t>
            </a:r>
            <a:r>
              <a:rPr lang="ru-RU" sz="1600" i="0" dirty="0" err="1">
                <a:solidFill>
                  <a:schemeClr val="tx1"/>
                </a:solidFill>
                <a:effectLst/>
                <a:latin typeface="Calibri" panose="020F0502020204030204" pitchFamily="34" charset="0"/>
                <a:cs typeface="Calibri" panose="020F0502020204030204" pitchFamily="34" charset="0"/>
              </a:rPr>
              <a:t>түсіріледі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одан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тиеу</a:t>
            </a:r>
            <a:r>
              <a:rPr lang="ru-RU" sz="1600" i="0" dirty="0">
                <a:solidFill>
                  <a:schemeClr val="tx1"/>
                </a:solidFill>
                <a:effectLst/>
                <a:latin typeface="Calibri" panose="020F0502020204030204" pitchFamily="34" charset="0"/>
                <a:cs typeface="Calibri" panose="020F0502020204030204" pitchFamily="34" charset="0"/>
              </a:rPr>
              <a:t> элеваторы 5 </a:t>
            </a:r>
            <a:r>
              <a:rPr lang="ru-RU" sz="1600" i="0" dirty="0" err="1">
                <a:solidFill>
                  <a:schemeClr val="tx1"/>
                </a:solidFill>
                <a:effectLst/>
                <a:latin typeface="Calibri" panose="020F0502020204030204" pitchFamily="34" charset="0"/>
                <a:cs typeface="Calibri" panose="020F0502020204030204" pitchFamily="34" charset="0"/>
              </a:rPr>
              <a:t>арқылы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алдын</a:t>
            </a:r>
            <a:r>
              <a:rPr lang="ru-RU" sz="1600" i="0" dirty="0">
                <a:solidFill>
                  <a:schemeClr val="tx1"/>
                </a:solidFill>
                <a:effectLst/>
                <a:latin typeface="Calibri" panose="020F0502020204030204" pitchFamily="34" charset="0"/>
                <a:cs typeface="Calibri" panose="020F0502020204030204" pitchFamily="34" charset="0"/>
              </a:rPr>
              <a:t> ала </a:t>
            </a:r>
            <a:r>
              <a:rPr lang="ru-RU" sz="1600" i="0" dirty="0" err="1">
                <a:solidFill>
                  <a:schemeClr val="tx1"/>
                </a:solidFill>
                <a:effectLst/>
                <a:latin typeface="Calibri" panose="020F0502020204030204" pitchFamily="34" charset="0"/>
                <a:cs typeface="Calibri" panose="020F0502020204030204" pitchFamily="34" charset="0"/>
              </a:rPr>
              <a:t>тазалау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машинасына</a:t>
            </a:r>
            <a:r>
              <a:rPr lang="ru-RU" sz="1600" i="0" dirty="0">
                <a:solidFill>
                  <a:schemeClr val="tx1"/>
                </a:solidFill>
                <a:effectLst/>
                <a:latin typeface="Calibri" panose="020F0502020204030204" pitchFamily="34" charset="0"/>
                <a:cs typeface="Calibri" panose="020F0502020204030204" pitchFamily="34" charset="0"/>
              </a:rPr>
              <a:t> 6, </a:t>
            </a:r>
            <a:r>
              <a:rPr lang="ru-RU" sz="1600" i="0" dirty="0" err="1">
                <a:solidFill>
                  <a:schemeClr val="tx1"/>
                </a:solidFill>
                <a:effectLst/>
                <a:latin typeface="Calibri" panose="020F0502020204030204" pitchFamily="34" charset="0"/>
                <a:cs typeface="Calibri" panose="020F0502020204030204" pitchFamily="34" charset="0"/>
              </a:rPr>
              <a:t>содан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кейін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элеваторлар</a:t>
            </a:r>
            <a:r>
              <a:rPr lang="ru-RU" sz="1600" i="0" dirty="0">
                <a:solidFill>
                  <a:schemeClr val="tx1"/>
                </a:solidFill>
                <a:effectLst/>
                <a:latin typeface="Calibri" panose="020F0502020204030204" pitchFamily="34" charset="0"/>
                <a:cs typeface="Calibri" panose="020F0502020204030204" pitchFamily="34" charset="0"/>
              </a:rPr>
              <a:t> 11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13 </a:t>
            </a:r>
            <a:r>
              <a:rPr lang="ru-RU" sz="1600" i="0" dirty="0" err="1">
                <a:solidFill>
                  <a:schemeClr val="tx1"/>
                </a:solidFill>
                <a:effectLst/>
                <a:latin typeface="Calibri" panose="020F0502020204030204" pitchFamily="34" charset="0"/>
                <a:cs typeface="Calibri" panose="020F0502020204030204" pitchFamily="34" charset="0"/>
              </a:rPr>
              <a:t>арқылы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кептіргіш</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шахталарға</a:t>
            </a:r>
            <a:r>
              <a:rPr lang="ru-RU" sz="1600" i="0" dirty="0">
                <a:solidFill>
                  <a:schemeClr val="tx1"/>
                </a:solidFill>
                <a:effectLst/>
                <a:latin typeface="Calibri" panose="020F0502020204030204" pitchFamily="34" charset="0"/>
                <a:cs typeface="Calibri" panose="020F0502020204030204" pitchFamily="34" charset="0"/>
              </a:rPr>
              <a:t> 10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12. </a:t>
            </a:r>
            <a:r>
              <a:rPr lang="ru-RU" sz="1600" i="0" dirty="0" err="1">
                <a:solidFill>
                  <a:schemeClr val="tx1"/>
                </a:solidFill>
                <a:effectLst/>
                <a:latin typeface="Calibri" panose="020F0502020204030204" pitchFamily="34" charset="0"/>
                <a:cs typeface="Calibri" panose="020F0502020204030204" pitchFamily="34" charset="0"/>
              </a:rPr>
              <a:t>Кептіргіштен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кептірілген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астық</a:t>
            </a:r>
            <a:r>
              <a:rPr lang="ru-RU" sz="1600" i="0" dirty="0">
                <a:solidFill>
                  <a:schemeClr val="tx1"/>
                </a:solidFill>
                <a:effectLst/>
                <a:latin typeface="Calibri" panose="020F0502020204030204" pitchFamily="34" charset="0"/>
                <a:cs typeface="Calibri" panose="020F0502020204030204" pitchFamily="34" charset="0"/>
              </a:rPr>
              <a:t> 9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15 </a:t>
            </a:r>
            <a:r>
              <a:rPr lang="ru-RU" sz="1600" i="0" dirty="0" err="1">
                <a:solidFill>
                  <a:schemeClr val="tx1"/>
                </a:solidFill>
                <a:effectLst/>
                <a:latin typeface="Calibri" panose="020F0502020204030204" pitchFamily="34" charset="0"/>
                <a:cs typeface="Calibri" panose="020F0502020204030204" pitchFamily="34" charset="0"/>
              </a:rPr>
              <a:t>элеваторлардың</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көмегімен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сыртқы</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ауамен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салқындату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үшін</a:t>
            </a:r>
            <a:r>
              <a:rPr lang="ru-RU" sz="1600" i="0" dirty="0">
                <a:solidFill>
                  <a:schemeClr val="tx1"/>
                </a:solidFill>
                <a:effectLst/>
                <a:latin typeface="Calibri" panose="020F0502020204030204" pitchFamily="34" charset="0"/>
                <a:cs typeface="Calibri" panose="020F0502020204030204" pitchFamily="34" charset="0"/>
              </a:rPr>
              <a:t> 8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14 </a:t>
            </a:r>
            <a:r>
              <a:rPr lang="ru-RU" sz="1600" i="0" dirty="0" err="1">
                <a:solidFill>
                  <a:schemeClr val="tx1"/>
                </a:solidFill>
                <a:effectLst/>
                <a:latin typeface="Calibri" panose="020F0502020204030204" pitchFamily="34" charset="0"/>
                <a:cs typeface="Calibri" panose="020F0502020204030204" pitchFamily="34" charset="0"/>
              </a:rPr>
              <a:t>салқындатқыш</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колонналарға</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беріледі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содан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кейін</a:t>
            </a:r>
            <a:r>
              <a:rPr lang="ru-RU" sz="1600" i="0" dirty="0">
                <a:solidFill>
                  <a:schemeClr val="tx1"/>
                </a:solidFill>
                <a:effectLst/>
                <a:latin typeface="Calibri" panose="020F0502020204030204" pitchFamily="34" charset="0"/>
                <a:cs typeface="Calibri" panose="020F0502020204030204" pitchFamily="34" charset="0"/>
              </a:rPr>
              <a:t> элеватор 7 </a:t>
            </a:r>
            <a:r>
              <a:rPr lang="ru-RU" sz="1600" i="0" dirty="0" err="1">
                <a:solidFill>
                  <a:schemeClr val="tx1"/>
                </a:solidFill>
                <a:effectLst/>
                <a:latin typeface="Calibri" panose="020F0502020204030204" pitchFamily="34" charset="0"/>
                <a:cs typeface="Calibri" panose="020F0502020204030204" pitchFamily="34" charset="0"/>
              </a:rPr>
              <a:t>одан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әрі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тазарту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үшін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ауа</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торлайтын</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машиналарға</a:t>
            </a:r>
            <a:r>
              <a:rPr lang="ru-RU" sz="1600" i="0" dirty="0">
                <a:solidFill>
                  <a:schemeClr val="tx1"/>
                </a:solidFill>
                <a:effectLst/>
                <a:latin typeface="Calibri" panose="020F0502020204030204" pitchFamily="34" charset="0"/>
                <a:cs typeface="Calibri" panose="020F0502020204030204" pitchFamily="34" charset="0"/>
              </a:rPr>
              <a:t> 4 </a:t>
            </a:r>
            <a:r>
              <a:rPr lang="ru-RU" sz="1600" i="0" dirty="0" err="1">
                <a:solidFill>
                  <a:schemeClr val="tx1"/>
                </a:solidFill>
                <a:effectLst/>
                <a:latin typeface="Calibri" panose="020F0502020204030204" pitchFamily="34" charset="0"/>
                <a:cs typeface="Calibri" panose="020F0502020204030204" pitchFamily="34" charset="0"/>
              </a:rPr>
              <a:t>және</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конвейерлермен</a:t>
            </a:r>
            <a:r>
              <a:rPr lang="ru-RU" sz="1600" i="0" dirty="0">
                <a:solidFill>
                  <a:schemeClr val="tx1"/>
                </a:solidFill>
                <a:effectLst/>
                <a:latin typeface="Calibri" panose="020F0502020204030204" pitchFamily="34" charset="0"/>
                <a:cs typeface="Calibri" panose="020F0502020204030204" pitchFamily="34" charset="0"/>
              </a:rPr>
              <a:t> 2 </a:t>
            </a:r>
            <a:r>
              <a:rPr lang="ru-RU" sz="1600" i="0" dirty="0" err="1">
                <a:solidFill>
                  <a:schemeClr val="tx1"/>
                </a:solidFill>
                <a:effectLst/>
                <a:latin typeface="Calibri" panose="020F0502020204030204" pitchFamily="34" charset="0"/>
                <a:cs typeface="Calibri" panose="020F0502020204030204" pitchFamily="34" charset="0"/>
              </a:rPr>
              <a:t>жіберіледі</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сұрыптау</a:t>
            </a:r>
            <a:r>
              <a:rPr lang="ru-RU" sz="1600" i="0" dirty="0">
                <a:solidFill>
                  <a:schemeClr val="tx1"/>
                </a:solidFill>
                <a:effectLst/>
                <a:latin typeface="Calibri" panose="020F0502020204030204" pitchFamily="34" charset="0"/>
                <a:cs typeface="Calibri" panose="020F0502020204030204" pitchFamily="34" charset="0"/>
              </a:rPr>
              <a:t> </a:t>
            </a:r>
            <a:r>
              <a:rPr lang="ru-RU" sz="1600" i="0" dirty="0" err="1">
                <a:solidFill>
                  <a:schemeClr val="tx1"/>
                </a:solidFill>
                <a:effectLst/>
                <a:latin typeface="Calibri" panose="020F0502020204030204" pitchFamily="34" charset="0"/>
                <a:cs typeface="Calibri" panose="020F0502020204030204" pitchFamily="34" charset="0"/>
              </a:rPr>
              <a:t>үшін</a:t>
            </a:r>
            <a:r>
              <a:rPr lang="ru-RU" sz="1600" i="0" dirty="0">
                <a:solidFill>
                  <a:schemeClr val="tx1"/>
                </a:solidFill>
                <a:effectLst/>
                <a:latin typeface="Calibri" panose="020F0502020204030204" pitchFamily="34" charset="0"/>
                <a:cs typeface="Calibri" panose="020F0502020204030204" pitchFamily="34" charset="0"/>
              </a:rPr>
              <a:t> триер </a:t>
            </a:r>
            <a:r>
              <a:rPr lang="ru-RU" sz="1600" i="0" dirty="0" err="1">
                <a:solidFill>
                  <a:schemeClr val="tx1"/>
                </a:solidFill>
                <a:effectLst/>
                <a:latin typeface="Calibri" panose="020F0502020204030204" pitchFamily="34" charset="0"/>
                <a:cs typeface="Calibri" panose="020F0502020204030204" pitchFamily="34" charset="0"/>
              </a:rPr>
              <a:t>блоктары</a:t>
            </a:r>
            <a:r>
              <a:rPr lang="ru-RU" sz="1600" i="0" dirty="0">
                <a:solidFill>
                  <a:schemeClr val="tx1"/>
                </a:solidFill>
                <a:effectLst/>
                <a:latin typeface="Calibri" panose="020F0502020204030204" pitchFamily="34" charset="0"/>
                <a:cs typeface="Calibri" panose="020F0502020204030204" pitchFamily="34" charset="0"/>
              </a:rPr>
              <a:t> 1.</a:t>
            </a:r>
          </a:p>
          <a:p>
            <a:pPr algn="just"/>
            <a:br>
              <a:rPr lang="ru-RU" sz="1600" dirty="0">
                <a:solidFill>
                  <a:schemeClr val="tx1"/>
                </a:solidFill>
                <a:latin typeface="Calibri" panose="020F0502020204030204" pitchFamily="34" charset="0"/>
                <a:cs typeface="Calibri" panose="020F0502020204030204" pitchFamily="34" charset="0"/>
              </a:rPr>
            </a:br>
            <a:endParaRPr lang="ru-RU" sz="1600"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652045" y="0"/>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7 ЛЕКЦИЯ - </a:t>
            </a:r>
            <a:r>
              <a:rPr lang="ru-RU" sz="2800" b="1" dirty="0" err="1">
                <a:solidFill>
                  <a:srgbClr val="002060"/>
                </a:solidFill>
                <a:latin typeface="Calibri" panose="020F0502020204030204" pitchFamily="34" charset="0"/>
                <a:cs typeface="Calibri" panose="020F0502020204030204" pitchFamily="34" charset="0"/>
              </a:rPr>
              <a:t>Астықты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жинаудан</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кейінгі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өңдеу</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процестерін</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pic>
        <p:nvPicPr>
          <p:cNvPr id="7" name="Рисунок 6">
            <a:extLst>
              <a:ext uri="{FF2B5EF4-FFF2-40B4-BE49-F238E27FC236}">
                <a16:creationId xmlns:a16="http://schemas.microsoft.com/office/drawing/2014/main" id="{6E00F947-90E7-A6F5-4C17-CE805914409E}"/>
              </a:ext>
            </a:extLst>
          </p:cNvPr>
          <p:cNvPicPr>
            <a:picLocks noChangeAspect="1"/>
          </p:cNvPicPr>
          <p:nvPr/>
        </p:nvPicPr>
        <p:blipFill>
          <a:blip r:embed="rId3"/>
          <a:stretch>
            <a:fillRect/>
          </a:stretch>
        </p:blipFill>
        <p:spPr>
          <a:xfrm>
            <a:off x="717631" y="416689"/>
            <a:ext cx="11053822" cy="5742554"/>
          </a:xfrm>
          <a:prstGeom prst="rect">
            <a:avLst/>
          </a:prstGeom>
        </p:spPr>
      </p:pic>
      <p:sp>
        <p:nvSpPr>
          <p:cNvPr id="9" name="TextBox 8">
            <a:extLst>
              <a:ext uri="{FF2B5EF4-FFF2-40B4-BE49-F238E27FC236}">
                <a16:creationId xmlns:a16="http://schemas.microsoft.com/office/drawing/2014/main" id="{702D5A7B-6EFF-457C-7A09-5A0F75273D9F}"/>
              </a:ext>
            </a:extLst>
          </p:cNvPr>
          <p:cNvSpPr txBox="1"/>
          <p:nvPr/>
        </p:nvSpPr>
        <p:spPr>
          <a:xfrm>
            <a:off x="3006511" y="6362187"/>
            <a:ext cx="6105644"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7.1 сурет – K3C-20III кешенінің технологиялық схемасы</a:t>
            </a: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5" name="TextBox 4">
            <a:extLst>
              <a:ext uri="{FF2B5EF4-FFF2-40B4-BE49-F238E27FC236}">
                <a16:creationId xmlns:a16="http://schemas.microsoft.com/office/drawing/2014/main" id="{E71E5C90-B864-CF58-798F-0A55381954E3}"/>
              </a:ext>
            </a:extLst>
          </p:cNvPr>
          <p:cNvSpPr txBox="1"/>
          <p:nvPr/>
        </p:nvSpPr>
        <p:spPr>
          <a:xfrm>
            <a:off x="54046" y="275475"/>
            <a:ext cx="11902601" cy="3416320"/>
          </a:xfrm>
          <a:prstGeom prst="rect">
            <a:avLst/>
          </a:prstGeom>
          <a:noFill/>
        </p:spPr>
        <p:txBody>
          <a:bodyPr wrap="square">
            <a:spAutoFit/>
          </a:bodyPr>
          <a:lstStyle/>
          <a:p>
            <a:pPr algn="just"/>
            <a:r>
              <a:rPr lang="ru-KZ" b="1" dirty="0">
                <a:latin typeface="Calibri" panose="020F0502020204030204" pitchFamily="34" charset="0"/>
                <a:cs typeface="Calibri" panose="020F0502020204030204" pitchFamily="34" charset="0"/>
              </a:rPr>
              <a:t>	7.3 Тазалау және сұрыптау машиналарын автоматты басқаруды оңтайландыру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7.2, а-суретте автоматты басқару объектісі ретінде астық тазартатын ауа сүзгі машинасы көрсетілген. Машина жұмысының сапасы келесі бақыланатын және басқарылатын параметрлермен анықталады: таза дән бойынша машина өнімділігі qк, шығарылатын дәннің тазалығы ψк, аспирациялық қалдықтардағы З</a:t>
            </a:r>
            <a:r>
              <a:rPr lang="ru-KZ" baseline="-25000" dirty="0">
                <a:latin typeface="Calibri" panose="020F0502020204030204" pitchFamily="34" charset="0"/>
                <a:cs typeface="Calibri" panose="020F0502020204030204" pitchFamily="34" charset="0"/>
              </a:rPr>
              <a:t>а</a:t>
            </a:r>
            <a:r>
              <a:rPr lang="ru-KZ" dirty="0">
                <a:latin typeface="Calibri" panose="020F0502020204030204" pitchFamily="34" charset="0"/>
                <a:cs typeface="Calibri" panose="020F0502020204030204" pitchFamily="34" charset="0"/>
              </a:rPr>
              <a:t> дәнінің мөлшері және ірі қоспалардағы дәннің мөлшері Зp. Басқару кіріс әсерлері: астықтың машинаға берілуі qн, аспирациялық арналардағы ауа ағынының жылдамдығы v және електің тербеліс жиілігі ω. Тазалық ψн, ылғалдылық w және кіріс астықтың табиғи салмағы j алаңдататын әсерді білдіреді.</a:t>
            </a:r>
          </a:p>
          <a:p>
            <a:pPr algn="just"/>
            <a:r>
              <a:rPr lang="ru-KZ" dirty="0">
                <a:latin typeface="Calibri" panose="020F0502020204030204" pitchFamily="34" charset="0"/>
                <a:cs typeface="Calibri" panose="020F0502020204030204" pitchFamily="34" charset="0"/>
              </a:rPr>
              <a:t>	Ауа елеуіш машинасынан кейінгі дәннің тазалығы ψ</a:t>
            </a:r>
            <a:r>
              <a:rPr lang="ru-KZ" baseline="-25000" dirty="0">
                <a:latin typeface="Calibri" panose="020F0502020204030204" pitchFamily="34" charset="0"/>
                <a:cs typeface="Calibri" panose="020F0502020204030204" pitchFamily="34" charset="0"/>
              </a:rPr>
              <a:t>к</a:t>
            </a:r>
            <a:r>
              <a:rPr lang="ru-KZ" dirty="0">
                <a:latin typeface="Calibri" panose="020F0502020204030204" pitchFamily="34" charset="0"/>
                <a:cs typeface="Calibri" panose="020F0502020204030204" pitchFamily="34" charset="0"/>
              </a:rPr>
              <a:t> негізінен оның берілуіне qн және машинаға түсетін дәннің тазалығына ψн, ал өнімділігі q</a:t>
            </a:r>
            <a:r>
              <a:rPr lang="ru-KZ" baseline="-25000" dirty="0">
                <a:latin typeface="Calibri" panose="020F0502020204030204" pitchFamily="34" charset="0"/>
                <a:cs typeface="Calibri" panose="020F0502020204030204" pitchFamily="34" charset="0"/>
              </a:rPr>
              <a:t>к</a:t>
            </a:r>
            <a:r>
              <a:rPr lang="ru-KZ" dirty="0">
                <a:latin typeface="Calibri" panose="020F0502020204030204" pitchFamily="34" charset="0"/>
                <a:cs typeface="Calibri" panose="020F0502020204030204" pitchFamily="34" charset="0"/>
              </a:rPr>
              <a:t> qн жеткізуге байланысты болғандықтан, астық тазалау машинасының объект ретінде құрылымдық сұлбасы. оңтайлы басқаруды кідіріспен бірінші ретті үш апериодтық байланыспен көрсетуге болады (7.2, б сурет).</a:t>
            </a:r>
          </a:p>
        </p:txBody>
      </p:sp>
      <p:pic>
        <p:nvPicPr>
          <p:cNvPr id="7" name="Рисунок 6">
            <a:extLst>
              <a:ext uri="{FF2B5EF4-FFF2-40B4-BE49-F238E27FC236}">
                <a16:creationId xmlns:a16="http://schemas.microsoft.com/office/drawing/2014/main" id="{AE1645BC-DB29-8415-6B92-E1EF504F9BDB}"/>
              </a:ext>
            </a:extLst>
          </p:cNvPr>
          <p:cNvPicPr>
            <a:picLocks noChangeAspect="1"/>
          </p:cNvPicPr>
          <p:nvPr/>
        </p:nvPicPr>
        <p:blipFill>
          <a:blip r:embed="rId3"/>
          <a:stretch>
            <a:fillRect/>
          </a:stretch>
        </p:blipFill>
        <p:spPr>
          <a:xfrm>
            <a:off x="2488155" y="3321406"/>
            <a:ext cx="7772400" cy="2855058"/>
          </a:xfrm>
          <a:prstGeom prst="rect">
            <a:avLst/>
          </a:prstGeom>
        </p:spPr>
      </p:pic>
      <p:sp>
        <p:nvSpPr>
          <p:cNvPr id="9" name="TextBox 8">
            <a:extLst>
              <a:ext uri="{FF2B5EF4-FFF2-40B4-BE49-F238E27FC236}">
                <a16:creationId xmlns:a16="http://schemas.microsoft.com/office/drawing/2014/main" id="{75A0ABC7-3FE9-7E80-33A5-F796FFF1AE76}"/>
              </a:ext>
            </a:extLst>
          </p:cNvPr>
          <p:cNvSpPr txBox="1"/>
          <p:nvPr/>
        </p:nvSpPr>
        <p:spPr>
          <a:xfrm>
            <a:off x="2488155" y="6066851"/>
            <a:ext cx="8123106" cy="584775"/>
          </a:xfrm>
          <a:prstGeom prst="rect">
            <a:avLst/>
          </a:prstGeom>
          <a:noFill/>
        </p:spPr>
        <p:txBody>
          <a:bodyPr wrap="square">
            <a:spAutoFit/>
          </a:bodyPr>
          <a:lstStyle/>
          <a:p>
            <a:pPr algn="ctr"/>
            <a:r>
              <a:rPr lang="ru-KZ" sz="1600" dirty="0">
                <a:latin typeface="Calibri" panose="020F0502020204030204" pitchFamily="34" charset="0"/>
                <a:cs typeface="Calibri" panose="020F0502020204030204" pitchFamily="34" charset="0"/>
              </a:rPr>
              <a:t>7.2 сурет - Автоматты басқару объектісі ретінде астық тазалау машинасының үлгісі (а) және құрылымдық схемасы (б)</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4" name="TextBox 3">
            <a:extLst>
              <a:ext uri="{FF2B5EF4-FFF2-40B4-BE49-F238E27FC236}">
                <a16:creationId xmlns:a16="http://schemas.microsoft.com/office/drawing/2014/main" id="{C8CDD3D5-629D-697E-362F-43D1FFCA4614}"/>
              </a:ext>
            </a:extLst>
          </p:cNvPr>
          <p:cNvSpPr txBox="1"/>
          <p:nvPr/>
        </p:nvSpPr>
        <p:spPr>
          <a:xfrm>
            <a:off x="749461" y="243597"/>
            <a:ext cx="6105644" cy="369332"/>
          </a:xfrm>
          <a:prstGeom prst="rect">
            <a:avLst/>
          </a:prstGeom>
          <a:noFill/>
        </p:spPr>
        <p:txBody>
          <a:bodyPr wrap="square">
            <a:spAutoFit/>
          </a:bodyPr>
          <a:lstStyle/>
          <a:p>
            <a:r>
              <a:rPr lang="ru-KZ" b="1" dirty="0">
                <a:latin typeface="Calibri" panose="020F0502020204030204" pitchFamily="34" charset="0"/>
                <a:cs typeface="Calibri" panose="020F0502020204030204" pitchFamily="34" charset="0"/>
              </a:rPr>
              <a:t>7.4 Астық кептіргіштерді автоматтандыру</a:t>
            </a:r>
          </a:p>
        </p:txBody>
      </p:sp>
      <p:pic>
        <p:nvPicPr>
          <p:cNvPr id="8" name="Рисунок 7">
            <a:extLst>
              <a:ext uri="{FF2B5EF4-FFF2-40B4-BE49-F238E27FC236}">
                <a16:creationId xmlns:a16="http://schemas.microsoft.com/office/drawing/2014/main" id="{DA12A8BC-F708-4CB8-910F-822E2961CF69}"/>
              </a:ext>
            </a:extLst>
          </p:cNvPr>
          <p:cNvPicPr>
            <a:picLocks noChangeAspect="1"/>
          </p:cNvPicPr>
          <p:nvPr/>
        </p:nvPicPr>
        <p:blipFill>
          <a:blip r:embed="rId3"/>
          <a:stretch>
            <a:fillRect/>
          </a:stretch>
        </p:blipFill>
        <p:spPr>
          <a:xfrm>
            <a:off x="274014" y="928467"/>
            <a:ext cx="7772400" cy="4133461"/>
          </a:xfrm>
          <a:prstGeom prst="rect">
            <a:avLst/>
          </a:prstGeom>
        </p:spPr>
      </p:pic>
      <p:sp>
        <p:nvSpPr>
          <p:cNvPr id="12" name="TextBox 11">
            <a:extLst>
              <a:ext uri="{FF2B5EF4-FFF2-40B4-BE49-F238E27FC236}">
                <a16:creationId xmlns:a16="http://schemas.microsoft.com/office/drawing/2014/main" id="{78DFEC6A-71CE-2CF7-DAB3-9B7C0ECD08F2}"/>
              </a:ext>
            </a:extLst>
          </p:cNvPr>
          <p:cNvSpPr txBox="1"/>
          <p:nvPr/>
        </p:nvSpPr>
        <p:spPr>
          <a:xfrm>
            <a:off x="749461" y="5522050"/>
            <a:ext cx="6105644"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7.3 сурет – СЗШ астық кептіргішінің жылу генераторының технологиялық схемасы</a:t>
            </a:r>
          </a:p>
        </p:txBody>
      </p:sp>
      <p:sp>
        <p:nvSpPr>
          <p:cNvPr id="16" name="TextBox 15">
            <a:extLst>
              <a:ext uri="{FF2B5EF4-FFF2-40B4-BE49-F238E27FC236}">
                <a16:creationId xmlns:a16="http://schemas.microsoft.com/office/drawing/2014/main" id="{412BDAAD-6887-8293-B218-072A2BABDDDB}"/>
              </a:ext>
            </a:extLst>
          </p:cNvPr>
          <p:cNvSpPr txBox="1"/>
          <p:nvPr/>
        </p:nvSpPr>
        <p:spPr>
          <a:xfrm>
            <a:off x="8046414" y="468345"/>
            <a:ext cx="4145585" cy="5632311"/>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СЗШ типті астық кептіргішке арналған жылу генераторының технологиялық схемасы 7.3-суретте көрсетілген. Жанармай беру жүйесі отын багынан 18, сорғыдан 17, манометрден 1, су төгетін клапаннан 15, дроссельден 20, золотниктен 19, инжектордан 4, газ үрлегіштен 11 және отын беретін құбырлардан 16 тұрады. Өрт ошағы 7 жану камерасында көміртекті болаттан жасалған экран 5 және корпус 6 бар. Араластыру камерасының 9 («ұлу») алдыңғы бөлігінде сақтандырғыш клапан 10 орнатылған, ол отын буларының кенеттен тұтануынан өрт қорабының жарылуын болдырмайды. Электр сорғы SA қосқышын P күйіне жылжыту арқылы қолмен қосылады және оны О күйіне жылжыту арқылы өшіріледі.</a:t>
            </a:r>
          </a:p>
        </p:txBody>
      </p:sp>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5" name="TextBox 4">
            <a:extLst>
              <a:ext uri="{FF2B5EF4-FFF2-40B4-BE49-F238E27FC236}">
                <a16:creationId xmlns:a16="http://schemas.microsoft.com/office/drawing/2014/main" id="{86F479E1-D617-93E5-539A-536DE370A2A8}"/>
              </a:ext>
            </a:extLst>
          </p:cNvPr>
          <p:cNvSpPr txBox="1"/>
          <p:nvPr/>
        </p:nvSpPr>
        <p:spPr>
          <a:xfrm>
            <a:off x="159152" y="154967"/>
            <a:ext cx="11890094" cy="2031325"/>
          </a:xfrm>
          <a:prstGeom prst="rect">
            <a:avLst/>
          </a:prstGeom>
          <a:noFill/>
        </p:spPr>
        <p:txBody>
          <a:bodyPr wrap="square">
            <a:spAutoFit/>
          </a:bodyPr>
          <a:lstStyle/>
          <a:p>
            <a:r>
              <a:rPr lang="ru-KZ" b="1" dirty="0">
                <a:latin typeface="Calibri" panose="020F0502020204030204" pitchFamily="34" charset="0"/>
                <a:cs typeface="Calibri" panose="020F0502020204030204" pitchFamily="34" charset="0"/>
              </a:rPr>
              <a:t>	7.5 Астықты белсенді аэрациялау процесін автоматтандыру</a:t>
            </a:r>
          </a:p>
          <a:p>
            <a:endParaRPr lang="ru-KZ" b="1"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	Белсенді желдету – астық массасын салқын немесе қыздырылған ауамен үрлеу – ылғалды астықты уақытша сақтаудың (консервілеудің) ең тиімді әдісі.</a:t>
            </a:r>
          </a:p>
          <a:p>
            <a:r>
              <a:rPr lang="ru-KZ" dirty="0">
                <a:latin typeface="Calibri" panose="020F0502020204030204" pitchFamily="34" charset="0"/>
                <a:cs typeface="Calibri" panose="020F0502020204030204" pitchFamily="34" charset="0"/>
              </a:rPr>
              <a:t>	Белсенді дәнді желдету бункерлерін автоматтандыру бункерді тиеуді, бункердегі ауаның таралуын, дәннің температурасы мен ылғалдылығын және үрленетін ауаны автоматты басқаруды қамтамасыз етеді (7.4 суретті қараңыз).</a:t>
            </a:r>
          </a:p>
        </p:txBody>
      </p:sp>
      <p:pic>
        <p:nvPicPr>
          <p:cNvPr id="8" name="Рисунок 7">
            <a:extLst>
              <a:ext uri="{FF2B5EF4-FFF2-40B4-BE49-F238E27FC236}">
                <a16:creationId xmlns:a16="http://schemas.microsoft.com/office/drawing/2014/main" id="{B8EC9220-7CCC-0F0A-F380-064F73E0C5D9}"/>
              </a:ext>
            </a:extLst>
          </p:cNvPr>
          <p:cNvPicPr>
            <a:picLocks noChangeAspect="1"/>
          </p:cNvPicPr>
          <p:nvPr/>
        </p:nvPicPr>
        <p:blipFill>
          <a:blip r:embed="rId3"/>
          <a:stretch>
            <a:fillRect/>
          </a:stretch>
        </p:blipFill>
        <p:spPr>
          <a:xfrm>
            <a:off x="447071" y="2186292"/>
            <a:ext cx="7772400" cy="3535977"/>
          </a:xfrm>
          <a:prstGeom prst="rect">
            <a:avLst/>
          </a:prstGeom>
        </p:spPr>
      </p:pic>
      <p:sp>
        <p:nvSpPr>
          <p:cNvPr id="10" name="TextBox 9">
            <a:extLst>
              <a:ext uri="{FF2B5EF4-FFF2-40B4-BE49-F238E27FC236}">
                <a16:creationId xmlns:a16="http://schemas.microsoft.com/office/drawing/2014/main" id="{D3CC68CF-4F29-F053-D7B9-758D7CB10038}"/>
              </a:ext>
            </a:extLst>
          </p:cNvPr>
          <p:cNvSpPr txBox="1"/>
          <p:nvPr/>
        </p:nvSpPr>
        <p:spPr>
          <a:xfrm>
            <a:off x="298048" y="5470712"/>
            <a:ext cx="8070447" cy="923330"/>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7.4 сурет – Белсенді желдеткіш бункердің (а) сұлбалары, поршеньдік тығынды басқару (б) және дәннің тепе-теңдік ылғалдылығының w ауаның салыстырмалы ылғалдылығына f (c) тәуелділігі.</a:t>
            </a:r>
          </a:p>
        </p:txBody>
      </p:sp>
      <p:sp>
        <p:nvSpPr>
          <p:cNvPr id="12" name="TextBox 11">
            <a:extLst>
              <a:ext uri="{FF2B5EF4-FFF2-40B4-BE49-F238E27FC236}">
                <a16:creationId xmlns:a16="http://schemas.microsoft.com/office/drawing/2014/main" id="{931E6D53-E92F-0884-46BC-5677ED0DB123}"/>
              </a:ext>
            </a:extLst>
          </p:cNvPr>
          <p:cNvSpPr txBox="1"/>
          <p:nvPr/>
        </p:nvSpPr>
        <p:spPr>
          <a:xfrm>
            <a:off x="8993530" y="2535840"/>
            <a:ext cx="3437682" cy="2585323"/>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I - желдеткіш; </a:t>
            </a:r>
          </a:p>
          <a:p>
            <a:r>
              <a:rPr lang="ru-KZ" dirty="0">
                <a:latin typeface="Calibri" panose="020F0502020204030204" pitchFamily="34" charset="0"/>
                <a:cs typeface="Calibri" panose="020F0502020204030204" pitchFamily="34" charset="0"/>
              </a:rPr>
              <a:t>2 - электр жылытқышы; </a:t>
            </a:r>
          </a:p>
          <a:p>
            <a:r>
              <a:rPr lang="ru-KZ" dirty="0">
                <a:latin typeface="Calibri" panose="020F0502020204030204" pitchFamily="34" charset="0"/>
                <a:cs typeface="Calibri" panose="020F0502020204030204" pitchFamily="34" charset="0"/>
              </a:rPr>
              <a:t>3 - бункер;</a:t>
            </a:r>
          </a:p>
          <a:p>
            <a:r>
              <a:rPr lang="ru-KZ" dirty="0">
                <a:latin typeface="Calibri" panose="020F0502020204030204" pitchFamily="34" charset="0"/>
                <a:cs typeface="Calibri" panose="020F0502020204030204" pitchFamily="34" charset="0"/>
              </a:rPr>
              <a:t>4 — ауа таратқыш құбыр; </a:t>
            </a:r>
          </a:p>
          <a:p>
            <a:r>
              <a:rPr lang="ru-KZ" dirty="0">
                <a:latin typeface="Calibri" panose="020F0502020204030204" pitchFamily="34" charset="0"/>
                <a:cs typeface="Calibri" panose="020F0502020204030204" pitchFamily="34" charset="0"/>
              </a:rPr>
              <a:t>5 — поршеньді тығын; </a:t>
            </a:r>
          </a:p>
          <a:p>
            <a:r>
              <a:rPr lang="ru-KZ" dirty="0">
                <a:latin typeface="Calibri" panose="020F0502020204030204" pitchFamily="34" charset="0"/>
                <a:cs typeface="Calibri" panose="020F0502020204030204" pitchFamily="34" charset="0"/>
              </a:rPr>
              <a:t>6 — датчик;</a:t>
            </a:r>
          </a:p>
          <a:p>
            <a:r>
              <a:rPr lang="ru-KZ" dirty="0">
                <a:latin typeface="Calibri" panose="020F0502020204030204" pitchFamily="34" charset="0"/>
                <a:cs typeface="Calibri" panose="020F0502020204030204" pitchFamily="34" charset="0"/>
              </a:rPr>
              <a:t>7—кабель; </a:t>
            </a:r>
          </a:p>
          <a:p>
            <a:r>
              <a:rPr lang="ru-KZ" dirty="0">
                <a:latin typeface="Calibri" panose="020F0502020204030204" pitchFamily="34" charset="0"/>
                <a:cs typeface="Calibri" panose="020F0502020204030204" pitchFamily="34" charset="0"/>
              </a:rPr>
              <a:t>8— электр жетегі; </a:t>
            </a:r>
          </a:p>
          <a:p>
            <a:r>
              <a:rPr lang="ru-KZ" dirty="0">
                <a:latin typeface="Calibri" panose="020F0502020204030204" pitchFamily="34" charset="0"/>
                <a:cs typeface="Calibri" panose="020F0502020204030204" pitchFamily="34" charset="0"/>
              </a:rPr>
              <a:t>9 — люк.</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7</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a:solidFill>
                  <a:schemeClr val="bg1"/>
                </a:solidFill>
              </a:rPr>
              <a:t>8</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CB1848-D3E0-4F10-B640-720BE758B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1318</Words>
  <Application>Microsoft Macintosh PowerPoint</Application>
  <PresentationFormat>Широкоэкранный</PresentationFormat>
  <Paragraphs>75</Paragraphs>
  <Slides>9</Slides>
  <Notes>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2024-10-10T11:04:14Z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